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2132" autoAdjust="0"/>
    <p:restoredTop sz="94660"/>
  </p:normalViewPr>
  <p:slideViewPr>
    <p:cSldViewPr snapToGrid="0">
      <p:cViewPr>
        <p:scale>
          <a:sx n="70" d="100"/>
          <a:sy n="70" d="100"/>
        </p:scale>
        <p:origin x="-450" y="-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7/7/2015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7/7/2015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7/7/2015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910" y="257578"/>
            <a:ext cx="8265957" cy="6349284"/>
          </a:xfrm>
          <a:prstGeom prst="rect">
            <a:avLst/>
          </a:prstGeom>
        </p:spPr>
      </p:pic>
      <p:sp>
        <p:nvSpPr>
          <p:cNvPr id="8" name="WordArt 8"/>
          <p:cNvSpPr>
            <a:spLocks noChangeArrowheads="1" noChangeShapeType="1" noTextEdit="1"/>
          </p:cNvSpPr>
          <p:nvPr/>
        </p:nvSpPr>
        <p:spPr bwMode="auto">
          <a:xfrm>
            <a:off x="2762322" y="4701843"/>
            <a:ext cx="6944462" cy="37109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28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Docente: Alexander </a:t>
            </a:r>
            <a:r>
              <a:rPr lang="es-ES" sz="28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Flórez Gonzales</a:t>
            </a:r>
          </a:p>
        </p:txBody>
      </p:sp>
      <p:sp>
        <p:nvSpPr>
          <p:cNvPr id="9" name="WordArt 9"/>
          <p:cNvSpPr>
            <a:spLocks noChangeArrowheads="1" noChangeShapeType="1" noTextEdit="1"/>
          </p:cNvSpPr>
          <p:nvPr/>
        </p:nvSpPr>
        <p:spPr bwMode="auto">
          <a:xfrm>
            <a:off x="2986159" y="5270169"/>
            <a:ext cx="6437492" cy="50452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CCFF"/>
                </a:solidFill>
                <a:latin typeface="Arial Black"/>
              </a:rPr>
              <a:t>Especialidad: Ciencias Sociales</a:t>
            </a:r>
          </a:p>
        </p:txBody>
      </p:sp>
      <p:sp>
        <p:nvSpPr>
          <p:cNvPr id="10" name="WordArt 10"/>
          <p:cNvSpPr>
            <a:spLocks noChangeArrowheads="1" noChangeShapeType="1" noTextEdit="1"/>
          </p:cNvSpPr>
          <p:nvPr/>
        </p:nvSpPr>
        <p:spPr bwMode="auto">
          <a:xfrm>
            <a:off x="3029022" y="5773406"/>
            <a:ext cx="6195387" cy="31549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Arial Black"/>
              </a:rPr>
              <a:t>Área: </a:t>
            </a:r>
            <a:r>
              <a:rPr lang="es-E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Arial Black"/>
              </a:rPr>
              <a:t>Persona Familia y Relaciones Humanas</a:t>
            </a:r>
            <a:endParaRPr lang="es-E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9900"/>
              </a:solidFill>
              <a:latin typeface="Arial Black"/>
            </a:endParaRPr>
          </a:p>
        </p:txBody>
      </p:sp>
      <p:sp>
        <p:nvSpPr>
          <p:cNvPr id="11" name="WordArt 11"/>
          <p:cNvSpPr>
            <a:spLocks noChangeArrowheads="1" noChangeShapeType="1" noTextEdit="1"/>
          </p:cNvSpPr>
          <p:nvPr/>
        </p:nvSpPr>
        <p:spPr bwMode="auto">
          <a:xfrm>
            <a:off x="3481458" y="6252831"/>
            <a:ext cx="4974519" cy="33773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2800" kern="10" dirty="0">
                <a:ln w="28575">
                  <a:solidFill>
                    <a:srgbClr val="24486C"/>
                  </a:solidFill>
                  <a:round/>
                  <a:headEnd/>
                  <a:tailEnd/>
                </a:ln>
                <a:solidFill>
                  <a:srgbClr val="66FF33"/>
                </a:solidFill>
                <a:latin typeface="Arial Black"/>
              </a:rPr>
              <a:t>Grado: </a:t>
            </a:r>
            <a:r>
              <a:rPr lang="es-ES" sz="2800" kern="10" dirty="0" smtClean="0">
                <a:ln w="28575">
                  <a:solidFill>
                    <a:srgbClr val="24486C"/>
                  </a:solidFill>
                  <a:round/>
                  <a:headEnd/>
                  <a:tailEnd/>
                </a:ln>
                <a:solidFill>
                  <a:srgbClr val="66FF33"/>
                </a:solidFill>
                <a:latin typeface="Arial Black"/>
              </a:rPr>
              <a:t>3ro </a:t>
            </a:r>
            <a:r>
              <a:rPr lang="es-ES" sz="2800" kern="10" dirty="0">
                <a:ln w="28575">
                  <a:solidFill>
                    <a:srgbClr val="24486C"/>
                  </a:solidFill>
                  <a:round/>
                  <a:headEnd/>
                  <a:tailEnd/>
                </a:ln>
                <a:solidFill>
                  <a:srgbClr val="66FF33"/>
                </a:solidFill>
                <a:latin typeface="Arial Black"/>
              </a:rPr>
              <a:t>de Secundaria</a:t>
            </a:r>
          </a:p>
        </p:txBody>
      </p:sp>
      <p:sp>
        <p:nvSpPr>
          <p:cNvPr id="12" name="WordArt 8"/>
          <p:cNvSpPr>
            <a:spLocks noChangeArrowheads="1" noChangeShapeType="1" noTextEdit="1"/>
          </p:cNvSpPr>
          <p:nvPr/>
        </p:nvSpPr>
        <p:spPr bwMode="auto">
          <a:xfrm>
            <a:off x="2113034" y="229857"/>
            <a:ext cx="8846119" cy="8756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551"/>
              </a:avLst>
            </a:prstTxWarp>
          </a:bodyPr>
          <a:lstStyle/>
          <a:p>
            <a:r>
              <a:rPr lang="es-ES" kern="10" dirty="0">
                <a:ln w="19050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I.E.P. LATINOAMERICANO</a:t>
            </a:r>
          </a:p>
        </p:txBody>
      </p:sp>
      <p:pic>
        <p:nvPicPr>
          <p:cNvPr id="13" name="9 Imag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39332" y="1194510"/>
            <a:ext cx="2171071" cy="2504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WordArt 9"/>
          <p:cNvSpPr>
            <a:spLocks noChangeArrowheads="1" noChangeShapeType="1" noTextEdit="1"/>
          </p:cNvSpPr>
          <p:nvPr/>
        </p:nvSpPr>
        <p:spPr bwMode="auto">
          <a:xfrm>
            <a:off x="2387933" y="3839428"/>
            <a:ext cx="7738706" cy="7052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Estilos de crianza y conflictos</a:t>
            </a:r>
            <a:endParaRPr lang="es-E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1256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48545" y="4079540"/>
            <a:ext cx="8596668" cy="2308381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s-CO" sz="138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G</a:t>
            </a:r>
            <a:r>
              <a:rPr lang="es-CO" sz="138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racias</a:t>
            </a:r>
            <a:endParaRPr lang="es-CO" sz="13800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6848" y="0"/>
            <a:ext cx="4493051" cy="4493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3515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089" y="3078051"/>
            <a:ext cx="3482542" cy="3343609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74002" y="169261"/>
            <a:ext cx="2917998" cy="3666810"/>
          </a:xfrm>
          <a:prstGeom prst="rect">
            <a:avLst/>
          </a:prstGeom>
        </p:spPr>
      </p:pic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396183"/>
            <a:ext cx="8596668" cy="5798555"/>
          </a:xfrm>
        </p:spPr>
        <p:txBody>
          <a:bodyPr anchor="t">
            <a:noAutofit/>
          </a:bodyPr>
          <a:lstStyle/>
          <a:p>
            <a:pPr algn="just"/>
            <a:r>
              <a:rPr lang="es-CO" sz="3600" dirty="0">
                <a:latin typeface="Comic Sans MS" panose="030F0702030302020204" pitchFamily="66" charset="0"/>
              </a:rPr>
              <a:t>Cada padre tiene un modo de crianza ligeramente distinto. Sin embargo, los expertos clasifican estas diferencias en la crianza de los niños </a:t>
            </a:r>
            <a:r>
              <a:rPr lang="es-CO" sz="3600" dirty="0" smtClean="0">
                <a:latin typeface="Comic Sans MS" panose="030F0702030302020204" pitchFamily="66" charset="0"/>
              </a:rPr>
              <a:t>en tres </a:t>
            </a:r>
            <a:r>
              <a:rPr lang="es-CO" sz="3600" dirty="0">
                <a:latin typeface="Comic Sans MS" panose="030F0702030302020204" pitchFamily="66" charset="0"/>
              </a:rPr>
              <a:t>tipos diferentes de crianza.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75668" y="3602971"/>
            <a:ext cx="4003384" cy="2960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4254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523" y="2053278"/>
            <a:ext cx="3792502" cy="3555471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O" sz="4800" dirty="0" smtClean="0">
                <a:latin typeface="Comic Sans MS" panose="030F0702030302020204" pitchFamily="66" charset="0"/>
              </a:rPr>
              <a:t>Padres Autoritarios</a:t>
            </a:r>
            <a:endParaRPr lang="es-CO" sz="4800" dirty="0">
              <a:latin typeface="Comic Sans MS" panose="030F0702030302020204" pitchFamily="66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868214" y="1648495"/>
            <a:ext cx="7323786" cy="4547413"/>
          </a:xfrm>
        </p:spPr>
        <p:txBody>
          <a:bodyPr>
            <a:normAutofit fontScale="92500" lnSpcReduction="20000"/>
          </a:bodyPr>
          <a:lstStyle/>
          <a:p>
            <a:r>
              <a:rPr lang="es-CO" sz="3000" dirty="0" smtClean="0">
                <a:latin typeface="Comic Sans MS" panose="030F0702030302020204" pitchFamily="66" charset="0"/>
              </a:rPr>
              <a:t>Imponen </a:t>
            </a:r>
            <a:r>
              <a:rPr lang="es-CO" sz="3000" dirty="0">
                <a:latin typeface="Comic Sans MS" panose="030F0702030302020204" pitchFamily="66" charset="0"/>
              </a:rPr>
              <a:t>sus </a:t>
            </a:r>
            <a:r>
              <a:rPr lang="es-CO" sz="3000" dirty="0" smtClean="0">
                <a:latin typeface="Comic Sans MS" panose="030F0702030302020204" pitchFamily="66" charset="0"/>
              </a:rPr>
              <a:t>normas</a:t>
            </a:r>
            <a:endParaRPr lang="es-CO" sz="3000" dirty="0">
              <a:latin typeface="Comic Sans MS" panose="030F0702030302020204" pitchFamily="66" charset="0"/>
            </a:endParaRPr>
          </a:p>
          <a:p>
            <a:r>
              <a:rPr lang="es-CO" sz="3000" dirty="0" smtClean="0">
                <a:latin typeface="Comic Sans MS" panose="030F0702030302020204" pitchFamily="66" charset="0"/>
              </a:rPr>
              <a:t>Castigan  </a:t>
            </a:r>
            <a:r>
              <a:rPr lang="es-CO" sz="3000" dirty="0">
                <a:latin typeface="Comic Sans MS" panose="030F0702030302020204" pitchFamily="66" charset="0"/>
              </a:rPr>
              <a:t>las conductas inadecuadas </a:t>
            </a:r>
            <a:r>
              <a:rPr lang="es-CO" sz="3000" dirty="0" smtClean="0">
                <a:latin typeface="Comic Sans MS" panose="030F0702030302020204" pitchFamily="66" charset="0"/>
              </a:rPr>
              <a:t>muchas </a:t>
            </a:r>
            <a:r>
              <a:rPr lang="es-CO" sz="3000" dirty="0">
                <a:latin typeface="Comic Sans MS" panose="030F0702030302020204" pitchFamily="66" charset="0"/>
              </a:rPr>
              <a:t>veces sin dar una explicación del motivo del mismo. </a:t>
            </a:r>
          </a:p>
          <a:p>
            <a:r>
              <a:rPr lang="es-CO" sz="3000" dirty="0" smtClean="0">
                <a:latin typeface="Comic Sans MS" panose="030F0702030302020204" pitchFamily="66" charset="0"/>
              </a:rPr>
              <a:t>Exigentes</a:t>
            </a:r>
            <a:endParaRPr lang="es-CO" sz="3000" dirty="0">
              <a:latin typeface="Comic Sans MS" panose="030F0702030302020204" pitchFamily="66" charset="0"/>
            </a:endParaRPr>
          </a:p>
          <a:p>
            <a:r>
              <a:rPr lang="es-CO" sz="3000" dirty="0" smtClean="0">
                <a:latin typeface="Comic Sans MS" panose="030F0702030302020204" pitchFamily="66" charset="0"/>
              </a:rPr>
              <a:t>No </a:t>
            </a:r>
            <a:r>
              <a:rPr lang="es-CO" sz="3000" dirty="0">
                <a:latin typeface="Comic Sans MS" panose="030F0702030302020204" pitchFamily="66" charset="0"/>
              </a:rPr>
              <a:t>suelen comunicarse adecuadamente con sus </a:t>
            </a:r>
            <a:r>
              <a:rPr lang="es-CO" sz="3000" dirty="0" smtClean="0">
                <a:latin typeface="Comic Sans MS" panose="030F0702030302020204" pitchFamily="66" charset="0"/>
              </a:rPr>
              <a:t>hijos. </a:t>
            </a:r>
            <a:r>
              <a:rPr lang="es-CO" sz="3000" dirty="0">
                <a:latin typeface="Comic Sans MS" panose="030F0702030302020204" pitchFamily="66" charset="0"/>
              </a:rPr>
              <a:t>Lo que importa </a:t>
            </a:r>
            <a:r>
              <a:rPr lang="es-CO" sz="3000" dirty="0" smtClean="0">
                <a:latin typeface="Comic Sans MS" panose="030F0702030302020204" pitchFamily="66" charset="0"/>
              </a:rPr>
              <a:t>es </a:t>
            </a:r>
            <a:r>
              <a:rPr lang="es-CO" sz="3000" dirty="0">
                <a:latin typeface="Comic Sans MS" panose="030F0702030302020204" pitchFamily="66" charset="0"/>
              </a:rPr>
              <a:t>la obediencia.</a:t>
            </a:r>
          </a:p>
          <a:p>
            <a:r>
              <a:rPr lang="es-CO" sz="3000" dirty="0" smtClean="0">
                <a:latin typeface="Comic Sans MS" panose="030F0702030302020204" pitchFamily="66" charset="0"/>
              </a:rPr>
              <a:t>La </a:t>
            </a:r>
            <a:r>
              <a:rPr lang="es-CO" sz="3000" dirty="0">
                <a:latin typeface="Comic Sans MS" panose="030F0702030302020204" pitchFamily="66" charset="0"/>
              </a:rPr>
              <a:t>expresión de afecto  es baja. </a:t>
            </a:r>
          </a:p>
          <a:p>
            <a:r>
              <a:rPr lang="es-CO" sz="3000" dirty="0" smtClean="0">
                <a:latin typeface="Comic Sans MS" panose="030F0702030302020204" pitchFamily="66" charset="0"/>
              </a:rPr>
              <a:t>No </a:t>
            </a:r>
            <a:r>
              <a:rPr lang="es-CO" sz="3000" dirty="0">
                <a:latin typeface="Comic Sans MS" panose="030F0702030302020204" pitchFamily="66" charset="0"/>
              </a:rPr>
              <a:t>tiene en cuenta los intereses y necesidades de los </a:t>
            </a:r>
            <a:r>
              <a:rPr lang="es-CO" sz="3000" dirty="0" smtClean="0">
                <a:latin typeface="Comic Sans MS" panose="030F0702030302020204" pitchFamily="66" charset="0"/>
              </a:rPr>
              <a:t>niños.</a:t>
            </a:r>
            <a:endParaRPr lang="es-CO" sz="3000" dirty="0">
              <a:latin typeface="Comic Sans MS" panose="030F0702030302020204" pitchFamily="66" charset="0"/>
            </a:endParaRP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46544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sz="5400" dirty="0" smtClean="0">
                <a:latin typeface="Comic Sans MS" panose="030F0702030302020204" pitchFamily="66" charset="0"/>
              </a:rPr>
              <a:t>Padres Permisivos</a:t>
            </a:r>
            <a:endParaRPr lang="es-CO" dirty="0">
              <a:latin typeface="Comic Sans MS" panose="030F0702030302020204" pitchFamily="66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516645"/>
            <a:ext cx="6728018" cy="4819761"/>
          </a:xfrm>
        </p:spPr>
        <p:txBody>
          <a:bodyPr>
            <a:normAutofit fontScale="92500" lnSpcReduction="10000"/>
          </a:bodyPr>
          <a:lstStyle/>
          <a:p>
            <a:r>
              <a:rPr lang="es-CO" sz="2800" dirty="0" smtClean="0">
                <a:latin typeface="Comic Sans MS" panose="030F0702030302020204" pitchFamily="66" charset="0"/>
              </a:rPr>
              <a:t>Altos </a:t>
            </a:r>
            <a:r>
              <a:rPr lang="es-CO" sz="2800" dirty="0">
                <a:latin typeface="Comic Sans MS" panose="030F0702030302020204" pitchFamily="66" charset="0"/>
              </a:rPr>
              <a:t>grados de afecto y comunicación </a:t>
            </a:r>
            <a:r>
              <a:rPr lang="es-CO" sz="2800" dirty="0" smtClean="0">
                <a:latin typeface="Comic Sans MS" panose="030F0702030302020204" pitchFamily="66" charset="0"/>
              </a:rPr>
              <a:t>pero ausencia de control </a:t>
            </a:r>
            <a:endParaRPr lang="es-CO" sz="2800" dirty="0">
              <a:latin typeface="Comic Sans MS" panose="030F0702030302020204" pitchFamily="66" charset="0"/>
            </a:endParaRPr>
          </a:p>
          <a:p>
            <a:r>
              <a:rPr lang="es-CO" sz="2800" dirty="0" smtClean="0">
                <a:latin typeface="Comic Sans MS" panose="030F0702030302020204" pitchFamily="66" charset="0"/>
              </a:rPr>
              <a:t>Son </a:t>
            </a:r>
            <a:r>
              <a:rPr lang="es-CO" sz="2800" dirty="0">
                <a:latin typeface="Comic Sans MS" panose="030F0702030302020204" pitchFamily="66" charset="0"/>
              </a:rPr>
              <a:t>los intereses y deseos del niño los que los que dirigen la interacción entre el adulto y el niño</a:t>
            </a:r>
            <a:r>
              <a:rPr lang="es-CO" sz="2800" dirty="0" smtClean="0">
                <a:latin typeface="Comic Sans MS" panose="030F0702030302020204" pitchFamily="66" charset="0"/>
              </a:rPr>
              <a:t>.</a:t>
            </a:r>
            <a:endParaRPr lang="es-CO" sz="2800" dirty="0">
              <a:latin typeface="Comic Sans MS" panose="030F0702030302020204" pitchFamily="66" charset="0"/>
            </a:endParaRPr>
          </a:p>
          <a:p>
            <a:r>
              <a:rPr lang="es-CO" sz="2800" dirty="0" smtClean="0">
                <a:latin typeface="Comic Sans MS" panose="030F0702030302020204" pitchFamily="66" charset="0"/>
              </a:rPr>
              <a:t>Exigen </a:t>
            </a:r>
            <a:r>
              <a:rPr lang="es-CO" sz="2800" dirty="0">
                <a:latin typeface="Comic Sans MS" panose="030F0702030302020204" pitchFamily="66" charset="0"/>
              </a:rPr>
              <a:t>poco a sus hijos tanto en el cumplimiento de normas como en </a:t>
            </a:r>
            <a:r>
              <a:rPr lang="es-CO" sz="2800" dirty="0" smtClean="0">
                <a:latin typeface="Comic Sans MS" panose="030F0702030302020204" pitchFamily="66" charset="0"/>
              </a:rPr>
              <a:t>madurez</a:t>
            </a:r>
            <a:endParaRPr lang="es-CO" sz="2800" dirty="0">
              <a:latin typeface="Comic Sans MS" panose="030F0702030302020204" pitchFamily="66" charset="0"/>
            </a:endParaRPr>
          </a:p>
          <a:p>
            <a:r>
              <a:rPr lang="es-CO" sz="2800" dirty="0" smtClean="0">
                <a:latin typeface="Comic Sans MS" panose="030F0702030302020204" pitchFamily="66" charset="0"/>
              </a:rPr>
              <a:t>Los </a:t>
            </a:r>
            <a:r>
              <a:rPr lang="es-CO" sz="2800" dirty="0">
                <a:latin typeface="Comic Sans MS" panose="030F0702030302020204" pitchFamily="66" charset="0"/>
              </a:rPr>
              <a:t>niños han de aprender por sí mismos,</a:t>
            </a:r>
          </a:p>
          <a:p>
            <a:r>
              <a:rPr lang="es-CO" sz="2800" dirty="0" smtClean="0">
                <a:latin typeface="Comic Sans MS" panose="030F0702030302020204" pitchFamily="66" charset="0"/>
              </a:rPr>
              <a:t>Son </a:t>
            </a:r>
            <a:r>
              <a:rPr lang="es-CO" sz="2800" dirty="0">
                <a:latin typeface="Comic Sans MS" panose="030F0702030302020204" pitchFamily="66" charset="0"/>
              </a:rPr>
              <a:t>padres afectuosos, pero no limitan</a:t>
            </a:r>
          </a:p>
          <a:p>
            <a:endParaRPr lang="es-CO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7173" y="1755619"/>
            <a:ext cx="4263242" cy="4194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5723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O" sz="4800" dirty="0" smtClean="0">
                <a:latin typeface="Comic Sans MS" panose="030F0702030302020204" pitchFamily="66" charset="0"/>
              </a:rPr>
              <a:t>Padres Democráticos </a:t>
            </a:r>
            <a:endParaRPr lang="es-CO" sz="4800" dirty="0">
              <a:latin typeface="Comic Sans MS" panose="030F0702030302020204" pitchFamily="66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1623019"/>
            <a:ext cx="3843150" cy="4822996"/>
          </a:xfrm>
        </p:spPr>
        <p:txBody>
          <a:bodyPr>
            <a:normAutofit fontScale="92500"/>
          </a:bodyPr>
          <a:lstStyle/>
          <a:p>
            <a:r>
              <a:rPr lang="es-CO" sz="2400" dirty="0" smtClean="0">
                <a:latin typeface="Comic Sans MS" panose="030F0702030302020204" pitchFamily="66" charset="0"/>
              </a:rPr>
              <a:t>Son </a:t>
            </a:r>
            <a:r>
              <a:rPr lang="es-CO" sz="2400" dirty="0">
                <a:latin typeface="Comic Sans MS" panose="030F0702030302020204" pitchFamily="66" charset="0"/>
              </a:rPr>
              <a:t>padres muy cálidos pero al mismo tiempo exigentes y firmes</a:t>
            </a:r>
          </a:p>
          <a:p>
            <a:r>
              <a:rPr lang="es-CO" sz="2400" dirty="0" smtClean="0">
                <a:latin typeface="Comic Sans MS" panose="030F0702030302020204" pitchFamily="66" charset="0"/>
              </a:rPr>
              <a:t>Les </a:t>
            </a:r>
            <a:r>
              <a:rPr lang="es-CO" sz="2400" dirty="0">
                <a:latin typeface="Comic Sans MS" panose="030F0702030302020204" pitchFamily="66" charset="0"/>
              </a:rPr>
              <a:t>ponen límites y hacen respetar las normas</a:t>
            </a:r>
          </a:p>
          <a:p>
            <a:r>
              <a:rPr lang="es-CO" sz="2400" dirty="0" smtClean="0">
                <a:latin typeface="Comic Sans MS" panose="030F0702030302020204" pitchFamily="66" charset="0"/>
              </a:rPr>
              <a:t>Comprensivos</a:t>
            </a:r>
            <a:r>
              <a:rPr lang="es-CO" sz="2400" dirty="0">
                <a:latin typeface="Comic Sans MS" panose="030F0702030302020204" pitchFamily="66" charset="0"/>
              </a:rPr>
              <a:t>, afectuosos y fomentan la comunicación</a:t>
            </a:r>
          </a:p>
          <a:p>
            <a:r>
              <a:rPr lang="es-CO" sz="2400" dirty="0" smtClean="0">
                <a:latin typeface="Comic Sans MS" panose="030F0702030302020204" pitchFamily="66" charset="0"/>
              </a:rPr>
              <a:t>Sensibles </a:t>
            </a:r>
            <a:r>
              <a:rPr lang="es-CO" sz="2400" dirty="0">
                <a:latin typeface="Comic Sans MS" panose="030F0702030302020204" pitchFamily="66" charset="0"/>
              </a:rPr>
              <a:t>a las necesidades de sus hijos, estimulan la expresión de sus </a:t>
            </a:r>
            <a:r>
              <a:rPr lang="es-CO" sz="2400" dirty="0" smtClean="0">
                <a:latin typeface="Comic Sans MS" panose="030F0702030302020204" pitchFamily="66" charset="0"/>
              </a:rPr>
              <a:t>necesidades</a:t>
            </a:r>
            <a:endParaRPr lang="es-CO" sz="2400" dirty="0">
              <a:latin typeface="Comic Sans MS" panose="030F0702030302020204" pitchFamily="66" charset="0"/>
            </a:endParaRPr>
          </a:p>
          <a:p>
            <a:endParaRPr lang="es-CO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9501" y="2136745"/>
            <a:ext cx="3497832" cy="2795864"/>
          </a:xfrm>
          <a:prstGeom prst="rect">
            <a:avLst/>
          </a:prstGeom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7635760" y="1623019"/>
            <a:ext cx="3843150" cy="482299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2400" dirty="0" smtClean="0">
                <a:latin typeface="Comic Sans MS" panose="030F0702030302020204" pitchFamily="66" charset="0"/>
              </a:rPr>
              <a:t>La relación entre padres e hijos se caracteriza por el diálogo</a:t>
            </a:r>
          </a:p>
          <a:p>
            <a:r>
              <a:rPr lang="es-CO" sz="2400" dirty="0" smtClean="0">
                <a:latin typeface="Comic Sans MS" panose="030F0702030302020204" pitchFamily="66" charset="0"/>
              </a:rPr>
              <a:t>Sus normas son coherentes pero no rígidas</a:t>
            </a:r>
          </a:p>
          <a:p>
            <a:r>
              <a:rPr lang="es-CO" sz="2400" dirty="0" smtClean="0">
                <a:latin typeface="Comic Sans MS" panose="030F0702030302020204" pitchFamily="66" charset="0"/>
              </a:rPr>
              <a:t>Prefieren el razonamiento y la explicación más que la imposición</a:t>
            </a:r>
          </a:p>
          <a:p>
            <a:r>
              <a:rPr lang="es-CO" sz="2400" dirty="0" smtClean="0">
                <a:latin typeface="Comic Sans MS" panose="030F0702030302020204" pitchFamily="66" charset="0"/>
              </a:rPr>
              <a:t>Estimulan que el niño se esfuerce en conseguir una meta</a:t>
            </a:r>
          </a:p>
          <a:p>
            <a:r>
              <a:rPr lang="es-CO" sz="2400" dirty="0" smtClean="0">
                <a:latin typeface="Comic Sans MS" panose="030F0702030302020204" pitchFamily="66" charset="0"/>
              </a:rPr>
              <a:t>Fomentan la iniciativa de sus hijos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16889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1576" y="609600"/>
            <a:ext cx="9445460" cy="1320800"/>
          </a:xfrm>
        </p:spPr>
        <p:txBody>
          <a:bodyPr>
            <a:noAutofit/>
          </a:bodyPr>
          <a:lstStyle/>
          <a:p>
            <a:pPr algn="ctr"/>
            <a:r>
              <a:rPr lang="es-CO" sz="5400" dirty="0" smtClean="0"/>
              <a:t>Hijos de </a:t>
            </a:r>
            <a:r>
              <a:rPr lang="es-CO" sz="5400" dirty="0"/>
              <a:t>P</a:t>
            </a:r>
            <a:r>
              <a:rPr lang="es-CO" sz="5400" dirty="0" smtClean="0"/>
              <a:t>adres Autoritarios</a:t>
            </a:r>
            <a:endParaRPr lang="es-CO" sz="5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975668" y="1491708"/>
            <a:ext cx="6019680" cy="4317483"/>
          </a:xfrm>
        </p:spPr>
        <p:txBody>
          <a:bodyPr>
            <a:normAutofit fontScale="92500" lnSpcReduction="10000"/>
          </a:bodyPr>
          <a:lstStyle/>
          <a:p>
            <a:r>
              <a:rPr lang="es-CO" sz="2800" dirty="0" smtClean="0">
                <a:latin typeface="Comic Sans MS" panose="030F0702030302020204" pitchFamily="66" charset="0"/>
              </a:rPr>
              <a:t>Son </a:t>
            </a:r>
            <a:r>
              <a:rPr lang="es-CO" sz="2800" dirty="0">
                <a:latin typeface="Comic Sans MS" panose="030F0702030302020204" pitchFamily="66" charset="0"/>
              </a:rPr>
              <a:t>obedientes y sumisos cuando el control es externos </a:t>
            </a:r>
            <a:r>
              <a:rPr lang="es-CO" sz="2800" dirty="0" smtClean="0">
                <a:latin typeface="Comic Sans MS" panose="030F0702030302020204" pitchFamily="66" charset="0"/>
              </a:rPr>
              <a:t>pero </a:t>
            </a:r>
            <a:r>
              <a:rPr lang="es-CO" sz="2800" dirty="0">
                <a:latin typeface="Comic Sans MS" panose="030F0702030302020204" pitchFamily="66" charset="0"/>
              </a:rPr>
              <a:t>en ausencia de estos son mucho más irresponsables y se muestran agresivos.</a:t>
            </a:r>
          </a:p>
          <a:p>
            <a:r>
              <a:rPr lang="es-CO" sz="2800" dirty="0" smtClean="0">
                <a:latin typeface="Comic Sans MS" panose="030F0702030302020204" pitchFamily="66" charset="0"/>
              </a:rPr>
              <a:t>Tendencia </a:t>
            </a:r>
            <a:r>
              <a:rPr lang="es-CO" sz="2800" dirty="0">
                <a:latin typeface="Comic Sans MS" panose="030F0702030302020204" pitchFamily="66" charset="0"/>
              </a:rPr>
              <a:t>a sentirse culpables y deprimidos.</a:t>
            </a:r>
          </a:p>
          <a:p>
            <a:r>
              <a:rPr lang="es-CO" sz="2800" dirty="0" smtClean="0">
                <a:latin typeface="Comic Sans MS" panose="030F0702030302020204" pitchFamily="66" charset="0"/>
              </a:rPr>
              <a:t>Son </a:t>
            </a:r>
            <a:r>
              <a:rPr lang="es-CO" sz="2800" dirty="0">
                <a:latin typeface="Comic Sans MS" panose="030F0702030302020204" pitchFamily="66" charset="0"/>
              </a:rPr>
              <a:t>niños con baja autoestima, y escaso control</a:t>
            </a:r>
          </a:p>
          <a:p>
            <a:r>
              <a:rPr lang="es-CO" sz="2800" dirty="0" smtClean="0">
                <a:latin typeface="Comic Sans MS" panose="030F0702030302020204" pitchFamily="66" charset="0"/>
              </a:rPr>
              <a:t>Pocas </a:t>
            </a:r>
            <a:r>
              <a:rPr lang="es-CO" sz="2800" dirty="0">
                <a:latin typeface="Comic Sans MS" panose="030F0702030302020204" pitchFamily="66" charset="0"/>
              </a:rPr>
              <a:t>habilidades </a:t>
            </a:r>
            <a:r>
              <a:rPr lang="es-CO" sz="2800" dirty="0" smtClean="0">
                <a:latin typeface="Comic Sans MS" panose="030F0702030302020204" pitchFamily="66" charset="0"/>
              </a:rPr>
              <a:t>sociales</a:t>
            </a:r>
            <a:endParaRPr lang="es-CO" sz="2800" dirty="0">
              <a:latin typeface="Comic Sans MS" panose="030F0702030302020204" pitchFamily="66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910" y="1701852"/>
            <a:ext cx="4765183" cy="3230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2094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6282" y="1522123"/>
            <a:ext cx="3456795" cy="5213527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020458" cy="1320800"/>
          </a:xfrm>
        </p:spPr>
        <p:txBody>
          <a:bodyPr>
            <a:noAutofit/>
          </a:bodyPr>
          <a:lstStyle/>
          <a:p>
            <a:r>
              <a:rPr lang="es-CO" sz="5400" dirty="0" smtClean="0">
                <a:latin typeface="Comic Sans MS" panose="030F0702030302020204" pitchFamily="66" charset="0"/>
              </a:rPr>
              <a:t>Hijos de Padres Permisivos</a:t>
            </a:r>
            <a:endParaRPr lang="es-CO" sz="5400" dirty="0">
              <a:latin typeface="Comic Sans MS" panose="030F0702030302020204" pitchFamily="66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32635" y="1930399"/>
            <a:ext cx="5478767" cy="4805251"/>
          </a:xfrm>
        </p:spPr>
        <p:txBody>
          <a:bodyPr>
            <a:normAutofit fontScale="92500" lnSpcReduction="20000"/>
          </a:bodyPr>
          <a:lstStyle/>
          <a:p>
            <a:r>
              <a:rPr lang="es-CO" sz="4000" dirty="0" smtClean="0">
                <a:latin typeface="Comic Sans MS" panose="030F0702030302020204" pitchFamily="66" charset="0"/>
              </a:rPr>
              <a:t>A </a:t>
            </a:r>
            <a:r>
              <a:rPr lang="es-CO" sz="4000" dirty="0">
                <a:latin typeface="Comic Sans MS" panose="030F0702030302020204" pitchFamily="66" charset="0"/>
              </a:rPr>
              <a:t>primera vista son entusiastas y vivaces pero son más inmaduros e incapaces de controlar sus impulsos.</a:t>
            </a:r>
          </a:p>
          <a:p>
            <a:r>
              <a:rPr lang="es-CO" sz="4000" dirty="0" smtClean="0">
                <a:latin typeface="Comic Sans MS" panose="030F0702030302020204" pitchFamily="66" charset="0"/>
              </a:rPr>
              <a:t>Carecen </a:t>
            </a:r>
            <a:r>
              <a:rPr lang="es-CO" sz="4000" dirty="0">
                <a:latin typeface="Comic Sans MS" panose="030F0702030302020204" pitchFamily="66" charset="0"/>
              </a:rPr>
              <a:t>de autocontrol y son poco persistentes en las tareas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262770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4873" y="2163652"/>
            <a:ext cx="3440068" cy="315532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635358"/>
            <a:ext cx="10058400" cy="1320800"/>
          </a:xfrm>
        </p:spPr>
        <p:txBody>
          <a:bodyPr>
            <a:noAutofit/>
          </a:bodyPr>
          <a:lstStyle/>
          <a:p>
            <a:pPr algn="ctr"/>
            <a:r>
              <a:rPr lang="es-CO" sz="5400" dirty="0" smtClean="0">
                <a:latin typeface="Comic Sans MS" panose="030F0702030302020204" pitchFamily="66" charset="0"/>
              </a:rPr>
              <a:t>Hijos de Padres Democráticos</a:t>
            </a:r>
            <a:endParaRPr lang="es-CO" sz="5400" dirty="0">
              <a:latin typeface="Comic Sans MS" panose="030F0702030302020204" pitchFamily="66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013740" y="1700012"/>
            <a:ext cx="3379511" cy="4364864"/>
          </a:xfrm>
        </p:spPr>
        <p:txBody>
          <a:bodyPr>
            <a:normAutofit/>
          </a:bodyPr>
          <a:lstStyle/>
          <a:p>
            <a:r>
              <a:rPr lang="es-CO" sz="2800" dirty="0" smtClean="0">
                <a:latin typeface="Comic Sans MS" panose="030F0702030302020204" pitchFamily="66" charset="0"/>
              </a:rPr>
              <a:t>Son </a:t>
            </a:r>
            <a:r>
              <a:rPr lang="es-CO" sz="2800" dirty="0">
                <a:latin typeface="Comic Sans MS" panose="030F0702030302020204" pitchFamily="66" charset="0"/>
              </a:rPr>
              <a:t>persistentes en las tareas que emprenden y tienen un buen autocontrol</a:t>
            </a:r>
          </a:p>
          <a:p>
            <a:r>
              <a:rPr lang="es-CO" sz="2800" dirty="0" smtClean="0">
                <a:latin typeface="Comic Sans MS" panose="030F0702030302020204" pitchFamily="66" charset="0"/>
              </a:rPr>
              <a:t>Competentes </a:t>
            </a:r>
            <a:r>
              <a:rPr lang="es-CO" sz="2800" dirty="0">
                <a:latin typeface="Comic Sans MS" panose="030F0702030302020204" pitchFamily="66" charset="0"/>
              </a:rPr>
              <a:t>socialmente</a:t>
            </a:r>
          </a:p>
          <a:p>
            <a:endParaRPr lang="es-CO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829734" y="1803042"/>
            <a:ext cx="3394536" cy="464927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2800" dirty="0" smtClean="0">
                <a:latin typeface="Comic Sans MS" panose="030F0702030302020204" pitchFamily="66" charset="0"/>
              </a:rPr>
              <a:t>Están más felices consigo mismos y </a:t>
            </a:r>
            <a:r>
              <a:rPr lang="es-CO" sz="2800" dirty="0" err="1" smtClean="0">
                <a:latin typeface="Comic Sans MS" panose="030F0702030302020204" pitchFamily="66" charset="0"/>
              </a:rPr>
              <a:t>seran</a:t>
            </a:r>
            <a:r>
              <a:rPr lang="es-CO" sz="2800" dirty="0" smtClean="0">
                <a:latin typeface="Comic Sans MS" panose="030F0702030302020204" pitchFamily="66" charset="0"/>
              </a:rPr>
              <a:t> generosos con los demás</a:t>
            </a:r>
          </a:p>
          <a:p>
            <a:r>
              <a:rPr lang="es-CO" sz="2800" dirty="0" smtClean="0">
                <a:latin typeface="Comic Sans MS" panose="030F0702030302020204" pitchFamily="66" charset="0"/>
              </a:rPr>
              <a:t>Más competentes socialmente, mayor autoestima, autonomía y responsabilidad, mayor autorregulación y desarrollo moral.</a:t>
            </a:r>
          </a:p>
        </p:txBody>
      </p:sp>
    </p:spTree>
    <p:extLst>
      <p:ext uri="{BB962C8B-B14F-4D97-AF65-F5344CB8AC3E}">
        <p14:creationId xmlns:p14="http://schemas.microsoft.com/office/powerpoint/2010/main" xmlns="" val="185692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5400" dirty="0" smtClean="0">
                <a:latin typeface="Comic Sans MS" panose="030F0702030302020204" pitchFamily="66" charset="0"/>
              </a:rPr>
              <a:t>Entonces…</a:t>
            </a:r>
            <a:endParaRPr lang="es-CO" sz="5400" dirty="0">
              <a:latin typeface="Comic Sans MS" panose="030F0702030302020204" pitchFamily="66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712890"/>
            <a:ext cx="5440131" cy="4533364"/>
          </a:xfrm>
        </p:spPr>
        <p:txBody>
          <a:bodyPr>
            <a:normAutofit/>
          </a:bodyPr>
          <a:lstStyle/>
          <a:p>
            <a:r>
              <a:rPr lang="es-CO" sz="3200" dirty="0" smtClean="0">
                <a:latin typeface="Comic Sans MS" panose="030F0702030302020204" pitchFamily="66" charset="0"/>
              </a:rPr>
              <a:t>Evalúate</a:t>
            </a:r>
          </a:p>
          <a:p>
            <a:r>
              <a:rPr lang="es-CO" sz="3200" dirty="0" smtClean="0">
                <a:latin typeface="Comic Sans MS" panose="030F0702030302020204" pitchFamily="66" charset="0"/>
              </a:rPr>
              <a:t>Encuentra el estilo que usas</a:t>
            </a:r>
          </a:p>
          <a:p>
            <a:r>
              <a:rPr lang="es-CO" sz="3200" dirty="0" smtClean="0">
                <a:latin typeface="Comic Sans MS" panose="030F0702030302020204" pitchFamily="66" charset="0"/>
              </a:rPr>
              <a:t>Corrige lo que crees que debes corregir</a:t>
            </a:r>
          </a:p>
          <a:p>
            <a:r>
              <a:rPr lang="es-CO" sz="3200" dirty="0" smtClean="0">
                <a:latin typeface="Comic Sans MS" panose="030F0702030302020204" pitchFamily="66" charset="0"/>
              </a:rPr>
              <a:t>Y mejora tu familia a partir de la forma como enseñas a tus hijos</a:t>
            </a:r>
            <a:endParaRPr lang="es-CO" sz="3200" dirty="0">
              <a:latin typeface="Comic Sans MS" panose="030F0702030302020204" pitchFamily="66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6193" y="1712890"/>
            <a:ext cx="2790718" cy="3791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2161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183</TotalTime>
  <Words>418</Words>
  <Application>Microsoft Office PowerPoint</Application>
  <PresentationFormat>Personalizado</PresentationFormat>
  <Paragraphs>49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Faceta</vt:lpstr>
      <vt:lpstr>Diapositiva 1</vt:lpstr>
      <vt:lpstr>Diapositiva 2</vt:lpstr>
      <vt:lpstr>Padres Autoritarios</vt:lpstr>
      <vt:lpstr>Padres Permisivos</vt:lpstr>
      <vt:lpstr>Padres Democráticos </vt:lpstr>
      <vt:lpstr>Hijos de Padres Autoritarios</vt:lpstr>
      <vt:lpstr>Hijos de Padres Permisivos</vt:lpstr>
      <vt:lpstr>Hijos de Padres Democráticos</vt:lpstr>
      <vt:lpstr>Entonces…</vt:lpstr>
      <vt:lpstr>Diapositiva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Estilos de crianza</dc:title>
  <dc:creator>Samsung</dc:creator>
  <cp:lastModifiedBy>Alexander</cp:lastModifiedBy>
  <cp:revision>14</cp:revision>
  <dcterms:created xsi:type="dcterms:W3CDTF">2014-06-04T22:29:17Z</dcterms:created>
  <dcterms:modified xsi:type="dcterms:W3CDTF">2015-07-07T21:09:56Z</dcterms:modified>
</cp:coreProperties>
</file>